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71" r:id="rId3"/>
    <p:sldId id="257" r:id="rId4"/>
    <p:sldId id="260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78DC5-9967-A444-93F7-B94644203AB3}" type="datetimeFigureOut">
              <a:rPr lang="sv-SE" smtClean="0"/>
              <a:t>2019-09-06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D6BF0-4B48-6249-83F2-F5E7689518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7395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98125-4E33-414B-B051-9AFB2292B03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7481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98125-4E33-414B-B051-9AFB2292B037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847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1241FF-C765-A148-BD83-4A4BB4190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A9077B4-EEA1-0E42-9F3E-553A61DB8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268775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0BF5B3-78C9-B64B-A32F-FA93006D2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E6175D9-8581-2C4D-ADB4-E7C47ADB0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60D2A77-9708-C14A-A738-887FA29F14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6065DE-70D5-3147-AED3-09896F4E4348}" type="datetimeFigureOut">
              <a:rPr lang="sv-SE" smtClean="0"/>
              <a:t>2019-09-06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2388D42-2920-7E43-A6ED-251AAFF42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232C277-F118-5045-A8A4-CF590E50F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287C00-8B85-3148-9C09-9B66880046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2276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56EFFB6C-2C1A-9146-BE17-9013551D9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3B713D0-E856-084A-A65C-6D9A691FC4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07D9B30-5659-EC41-85B6-6446480A6D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6065DE-70D5-3147-AED3-09896F4E4348}" type="datetimeFigureOut">
              <a:rPr lang="sv-SE" smtClean="0"/>
              <a:t>2019-09-06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51F9AB8-4022-A34F-927A-CFA9EE976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494C85-7AF7-6240-A98C-18B5198C7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287C00-8B85-3148-9C09-9B66880046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3825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A79F39-50A1-7147-B490-B3F777534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7EBC36A-2113-0846-930E-5DA16E60F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98948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CB93D8-7C63-2942-ACF8-59DBE032B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F59F688-5CF7-BC4E-8A13-1F89C7121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3527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BE47B8-7E06-024E-9A30-48272B7B6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CCEFB1B-A500-8842-9E0D-F6F24E43A2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B3A1CDF-59C0-D141-A2C6-633CA0861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6131693-B064-BF48-9CD1-648D8603FC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6065DE-70D5-3147-AED3-09896F4E4348}" type="datetimeFigureOut">
              <a:rPr lang="sv-SE" smtClean="0"/>
              <a:t>2019-09-06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4208D5B-1997-CF43-87CA-A477FA693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4B0C17C-9E75-6444-9335-E75DCD189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287C00-8B85-3148-9C09-9B66880046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29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1F16A0-718C-B145-8A32-C43458B59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A81D24-92EB-4841-9C7A-075A58376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9AD0865-91A7-4046-A1C2-B0846E995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97FCF00-A185-6342-941F-5F7C6568F9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656923D-124A-5144-829C-3812BFF32B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0156C1A-9B7E-9145-8595-55038045C9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6065DE-70D5-3147-AED3-09896F4E4348}" type="datetimeFigureOut">
              <a:rPr lang="sv-SE" smtClean="0"/>
              <a:t>2019-09-06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B717541-8E93-D442-9A63-965B947BF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9F50A1F-0F09-E34A-AE1A-AF4DACE4E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287C00-8B85-3148-9C09-9B66880046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288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80EEAF-B193-284F-8081-9320437B8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D43F77F-5142-AE46-B03D-4A2B2837A6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6065DE-70D5-3147-AED3-09896F4E4348}" type="datetimeFigureOut">
              <a:rPr lang="sv-SE" smtClean="0"/>
              <a:t>2019-09-06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A1E2D9A-565D-864B-A974-AF189D78A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99A536F-428C-D844-A75D-2F519D2E1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287C00-8B85-3148-9C09-9B66880046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648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8FE11F9-C09A-644A-B0F7-B075360E65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6065DE-70D5-3147-AED3-09896F4E4348}" type="datetimeFigureOut">
              <a:rPr lang="sv-SE" smtClean="0"/>
              <a:t>2019-09-06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7EECA63-E8CE-7B4B-AB58-B860B8CBD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7C2611E-0356-A549-833F-DDDB430F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287C00-8B85-3148-9C09-9B66880046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8397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CA3377-9CD2-E643-9AA4-621F62D11C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B0EFCA5-3B7F-B945-862A-448D3B677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830D341-7E57-0C44-80A8-433297F81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7741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79BCA9-DC19-A343-9304-BA3523FF4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CA4D1B7-20C9-7D47-99A3-F12D0F1CAE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9B511C9-7E17-1841-89C9-EDC8439ABE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36934A8-A6F4-B84C-8831-FD3C14947C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6065DE-70D5-3147-AED3-09896F4E4348}" type="datetimeFigureOut">
              <a:rPr lang="sv-SE" smtClean="0"/>
              <a:t>2019-09-06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DC95171-A0B8-F042-B673-634898775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6FC8C0B-E109-5B4C-A8AC-0A15FAF0F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287C00-8B85-3148-9C09-9B66880046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3582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8DC902E-1509-A845-8E66-205A8BE01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4BF4628-0704-D848-B638-8D96D02C5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42BA4A9-83F0-1646-AEEA-69571F774EC4}"/>
              </a:ext>
            </a:extLst>
          </p:cNvPr>
          <p:cNvPicPr/>
          <p:nvPr userDrawn="1"/>
        </p:nvPicPr>
        <p:blipFill>
          <a:blip r:embed="rId13"/>
          <a:stretch>
            <a:fillRect/>
          </a:stretch>
        </p:blipFill>
        <p:spPr>
          <a:xfrm>
            <a:off x="838200" y="5940129"/>
            <a:ext cx="2558960" cy="552746"/>
          </a:xfrm>
          <a:prstGeom prst="rect">
            <a:avLst/>
          </a:prstGeom>
        </p:spPr>
      </p:pic>
      <p:pic>
        <p:nvPicPr>
          <p:cNvPr id="8" name="Bildobjekt 7" descr="En bild som visar clipart&#10;&#10;Automatiskt genererad beskrivning">
            <a:extLst>
              <a:ext uri="{FF2B5EF4-FFF2-40B4-BE49-F238E27FC236}">
                <a16:creationId xmlns:a16="http://schemas.microsoft.com/office/drawing/2014/main" id="{4D0DAC34-13A5-774D-9AE2-F0437CCF2912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794841" y="6103397"/>
            <a:ext cx="2754249" cy="35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819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verigesapoteksforening.s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C0F89B-7AFC-FA43-8DAC-E0D2150AFA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68991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0070C0"/>
                </a:solidFill>
              </a:rPr>
              <a:t>Svensk GPP</a:t>
            </a:r>
            <a:br>
              <a:rPr lang="sv-SE" dirty="0">
                <a:solidFill>
                  <a:srgbClr val="0070C0"/>
                </a:solidFill>
              </a:rPr>
            </a:br>
            <a:r>
              <a:rPr lang="sv-SE" sz="4000" dirty="0">
                <a:solidFill>
                  <a:srgbClr val="A70001"/>
                </a:solidFill>
              </a:rPr>
              <a:t>God apotekssed för apotek och </a:t>
            </a:r>
            <a:r>
              <a:rPr lang="sv-SE" sz="4000" dirty="0" err="1">
                <a:solidFill>
                  <a:srgbClr val="A70001"/>
                </a:solidFill>
              </a:rPr>
              <a:t>sjukvårdsfarmaci</a:t>
            </a:r>
            <a:r>
              <a:rPr lang="sv-SE" sz="4000" dirty="0">
                <a:solidFill>
                  <a:srgbClr val="A70001"/>
                </a:solidFill>
              </a:rPr>
              <a:t> i Sverige</a:t>
            </a:r>
            <a:endParaRPr lang="sv-S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383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0831AE-7A4B-6245-9388-3A7458EB2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Utöver grunduppdraget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02CF146-673F-F843-A7E4-2B02CAE45C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b="1" dirty="0"/>
              <a:t>Farmaceutiska tjänster </a:t>
            </a:r>
            <a:r>
              <a:rPr lang="sv-SE" dirty="0"/>
              <a:t>som erbjuds ska stödja förbättrad läkemedelsanvändning, utföras enligt väl beprövad metodik och dokumenteras på så sätt att det möjliggör uppföljning.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b="1" dirty="0"/>
              <a:t>Egenvårdstjänster</a:t>
            </a:r>
            <a:r>
              <a:rPr lang="sv-SE" dirty="0"/>
              <a:t> såsom kostråd och blodtrycksmätning ska hjälpa till att förbättra både konsumentens hälsa och folkhälsan.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2873020-B86E-994B-B854-6A59717DF12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b="1" dirty="0"/>
              <a:t>Förebyggande hälsovård </a:t>
            </a:r>
            <a:r>
              <a:rPr lang="sv-SE" dirty="0"/>
              <a:t>ska vara relevant och inte leda till onödig läkemedels- eller vårdkonsumtion.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Apoteken bör motivera allmänheten att </a:t>
            </a:r>
            <a:r>
              <a:rPr lang="sv-SE" b="1" dirty="0"/>
              <a:t>vaccinera</a:t>
            </a:r>
            <a:r>
              <a:rPr lang="sv-SE" dirty="0"/>
              <a:t> sig och därigenom bidra till en </a:t>
            </a:r>
            <a:r>
              <a:rPr lang="sv-SE" b="1" dirty="0"/>
              <a:t>högre vaccinationsgrad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Apoteken bör bidra till att </a:t>
            </a:r>
            <a:r>
              <a:rPr lang="sv-SE" b="1" dirty="0"/>
              <a:t>minska onödig antibiotikaanvändning </a:t>
            </a:r>
          </a:p>
          <a:p>
            <a:endParaRPr lang="sv-SE" dirty="0"/>
          </a:p>
        </p:txBody>
      </p:sp>
      <p:sp>
        <p:nvSpPr>
          <p:cNvPr id="7" name="Rektangel med rundade hörn 6">
            <a:extLst>
              <a:ext uri="{FF2B5EF4-FFF2-40B4-BE49-F238E27FC236}">
                <a16:creationId xmlns:a16="http://schemas.microsoft.com/office/drawing/2014/main" id="{12F3FC4A-BDFD-E647-998A-5C2D6758F3B9}"/>
              </a:ext>
            </a:extLst>
          </p:cNvPr>
          <p:cNvSpPr/>
          <p:nvPr/>
        </p:nvSpPr>
        <p:spPr>
          <a:xfrm>
            <a:off x="8763000" y="139821"/>
            <a:ext cx="3229708" cy="1550867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sv-SE" dirty="0"/>
              <a:t>Det apoteken erbjuder utöver grunduppdraget är mer sällan författningsreglerat  </a:t>
            </a:r>
          </a:p>
        </p:txBody>
      </p:sp>
    </p:spTree>
    <p:extLst>
      <p:ext uri="{BB962C8B-B14F-4D97-AF65-F5344CB8AC3E}">
        <p14:creationId xmlns:p14="http://schemas.microsoft.com/office/powerpoint/2010/main" val="344590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45C38F-CE84-2C4D-AFCE-6AD512C83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Sjukvårdsfarmaci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C5227467-628E-4E49-AF9B-B53400038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2586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/>
              <a:t>Läkemedel – inköp och distribution</a:t>
            </a:r>
          </a:p>
          <a:p>
            <a:pPr lvl="1"/>
            <a:r>
              <a:rPr lang="sv-SE" sz="2400" dirty="0"/>
              <a:t>Farmaceutens roll i processen</a:t>
            </a:r>
          </a:p>
          <a:p>
            <a:pPr marL="0" indent="0">
              <a:buNone/>
            </a:pPr>
            <a:r>
              <a:rPr lang="sv-SE" sz="2800" dirty="0"/>
              <a:t>Klinisk farmaci</a:t>
            </a:r>
          </a:p>
          <a:p>
            <a:pPr lvl="1"/>
            <a:r>
              <a:rPr lang="sv-SE" sz="2400" dirty="0"/>
              <a:t>Farmaceutens roll</a:t>
            </a:r>
          </a:p>
          <a:p>
            <a:pPr lvl="1"/>
            <a:r>
              <a:rPr lang="sv-SE" sz="2400" dirty="0"/>
              <a:t>Förutsättningar så som tillgång till patientjournal</a:t>
            </a:r>
          </a:p>
          <a:p>
            <a:pPr lvl="1"/>
            <a:r>
              <a:rPr lang="sv-SE" sz="2400" dirty="0"/>
              <a:t>Kompetenskrav</a:t>
            </a:r>
          </a:p>
          <a:p>
            <a:pPr marL="0" indent="0">
              <a:buNone/>
            </a:pPr>
            <a:r>
              <a:rPr lang="sv-SE" sz="2800" dirty="0"/>
              <a:t>Tillverkning av extempore</a:t>
            </a:r>
          </a:p>
          <a:p>
            <a:pPr lvl="1"/>
            <a:r>
              <a:rPr lang="sv-SE" sz="2400" dirty="0"/>
              <a:t>Farmaceut kan ge stöd i behandlingsrekommendation</a:t>
            </a:r>
          </a:p>
          <a:p>
            <a:pPr lvl="1"/>
            <a:r>
              <a:rPr lang="sv-SE" sz="2400" dirty="0"/>
              <a:t>Farmaceutens roll för säker tillverkningsprocess</a:t>
            </a:r>
          </a:p>
        </p:txBody>
      </p:sp>
      <p:sp>
        <p:nvSpPr>
          <p:cNvPr id="4" name="Rektangel med rundade hörn 3">
            <a:extLst>
              <a:ext uri="{FF2B5EF4-FFF2-40B4-BE49-F238E27FC236}">
                <a16:creationId xmlns:a16="http://schemas.microsoft.com/office/drawing/2014/main" id="{B7FDCA35-6816-D84A-8CD9-36F1A1C3C0ED}"/>
              </a:ext>
            </a:extLst>
          </p:cNvPr>
          <p:cNvSpPr/>
          <p:nvPr/>
        </p:nvSpPr>
        <p:spPr>
          <a:xfrm>
            <a:off x="9003322" y="365125"/>
            <a:ext cx="2719754" cy="1838813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sv-SE" dirty="0"/>
              <a:t>Sjukvårdsfarmaci omfattar många olika verksamheter kring sjukvårdens behov av läkemedel och läkemedelsanvändning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D5E0766C-AA8D-424D-B969-1803648F1C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8400" y="2203938"/>
            <a:ext cx="2565400" cy="3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45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339B70-6AE9-9F48-9364-DC4FE6E9C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Hållbar utveckling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DB3C14-9F00-CD42-98F0-3EF0E939642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SE" sz="1600" b="1" dirty="0"/>
              <a:t>Apoteken ska främja en god hälsa genom att:</a:t>
            </a:r>
          </a:p>
          <a:p>
            <a:pPr lvl="0"/>
            <a:r>
              <a:rPr lang="sv-SE" sz="1600" dirty="0"/>
              <a:t>ge professionella råd och individuellt anpassad information. Därigenom minskas samhällets kostnader för felaktig läkemedelsbehandling.</a:t>
            </a:r>
          </a:p>
          <a:p>
            <a:pPr lvl="0"/>
            <a:r>
              <a:rPr lang="sv-SE" sz="1600" dirty="0"/>
              <a:t>erbjuda farmaceutiska tjänster för att förebygga och/eller identifiera ohälsa samt samverka med andra vårdprofessioner. </a:t>
            </a:r>
          </a:p>
          <a:p>
            <a:pPr lvl="0"/>
            <a:r>
              <a:rPr lang="sv-SE" sz="1600" dirty="0"/>
              <a:t>erbjuda hälso- och livsstilsråd som förebygger sjukdom eller underlättar för konsumenten att leva med sin sjukdom.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AD4FB82-AEEB-B449-815D-98B9219AC3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v-SE" b="1" dirty="0"/>
              <a:t>Apoteken ska arbeta för en bra miljö genom att:</a:t>
            </a:r>
          </a:p>
          <a:p>
            <a:pPr lvl="0"/>
            <a:r>
              <a:rPr lang="sv-SE" dirty="0"/>
              <a:t>enbart expediera den mängd läkemedel som behövs</a:t>
            </a:r>
          </a:p>
          <a:p>
            <a:pPr lvl="0"/>
            <a:r>
              <a:rPr lang="sv-SE" dirty="0"/>
              <a:t>minska miljöbelastningen från egen verksamhet.</a:t>
            </a:r>
          </a:p>
          <a:p>
            <a:pPr lvl="0"/>
            <a:r>
              <a:rPr lang="sv-SE" dirty="0"/>
              <a:t>arbeta för god läkemedelsanvändning vilket indirekt bidrar till minskad miljöpåverkan.</a:t>
            </a:r>
          </a:p>
          <a:p>
            <a:pPr lvl="0"/>
            <a:r>
              <a:rPr lang="sv-SE" dirty="0"/>
              <a:t>sträva efter att produkter som säljs ska vara kvalitetssäkrade och bidra till bättre hälsa och minimerad miljöbelastning.</a:t>
            </a:r>
          </a:p>
          <a:p>
            <a:pPr lvl="0"/>
            <a:r>
              <a:rPr lang="sv-SE" dirty="0"/>
              <a:t>samverka för att minska miljöbelastningen i leverantörsledet.</a:t>
            </a:r>
          </a:p>
          <a:p>
            <a:pPr lvl="0"/>
            <a:r>
              <a:rPr lang="sv-SE" dirty="0"/>
              <a:t>uppmuntra inlämning av överblivna läkemedel på apotek och stimulera till minskad användning av plastpåsar.</a:t>
            </a:r>
          </a:p>
          <a:p>
            <a:pPr lvl="0"/>
            <a:r>
              <a:rPr lang="sv-SE" dirty="0"/>
              <a:t>informera om produkters negativa miljökonsekvenser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5F68D003-9DDF-F14B-9A12-E704BB199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1300" y="192088"/>
            <a:ext cx="4343400" cy="1498600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ECBD5920-1C36-6048-8072-770453140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700" y="4465516"/>
            <a:ext cx="4038600" cy="139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97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D4AE373B-A346-3443-8114-DFB92B287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avsnitt i Svensk GPP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896F297-388D-1746-8D0C-CF62EA59D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GPP i framtiden – kort om hur Svensk GPP behöver utvecklas när apotekens verksamhet utvecklas</a:t>
            </a:r>
          </a:p>
          <a:p>
            <a:r>
              <a:rPr lang="sv-SE" dirty="0"/>
              <a:t>Författningskrav – en kortfattad beskrivning om vilka regleringar som styr apoteksverksamheten idag</a:t>
            </a:r>
          </a:p>
          <a:p>
            <a:r>
              <a:rPr lang="sv-SE" dirty="0"/>
              <a:t>Användning av GPP i verksamheten – kort beskrivning av hur GPP ska användas för att på bästa sätt uppnå syftet med GPP</a:t>
            </a:r>
          </a:p>
          <a:p>
            <a:r>
              <a:rPr lang="sv-SE" dirty="0"/>
              <a:t>Bakgrund och arbete med GPP – hur arbetet med GPP gått till fram till denna version och hur framtida revideringar bör gå till</a:t>
            </a:r>
          </a:p>
        </p:txBody>
      </p:sp>
    </p:spTree>
    <p:extLst>
      <p:ext uri="{BB962C8B-B14F-4D97-AF65-F5344CB8AC3E}">
        <p14:creationId xmlns:p14="http://schemas.microsoft.com/office/powerpoint/2010/main" val="1619409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18B9A4-0971-CE4C-BFF5-8016EAF8F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 detta dokument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2BCD00E-6E15-784D-A76C-096FF1EF4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Svensk GPP består av ett grunddokument samt denna presentation</a:t>
            </a:r>
          </a:p>
          <a:p>
            <a:r>
              <a:rPr lang="sv-SE" dirty="0"/>
              <a:t>Grunddokumentet finns på </a:t>
            </a:r>
            <a:r>
              <a:rPr lang="sv-SE" dirty="0">
                <a:hlinkClick r:id="rId2"/>
              </a:rPr>
              <a:t>www.sverigesapoteksforening.se</a:t>
            </a:r>
            <a:r>
              <a:rPr lang="sv-SE" dirty="0"/>
              <a:t> </a:t>
            </a:r>
          </a:p>
          <a:p>
            <a:r>
              <a:rPr lang="sv-SE" dirty="0"/>
              <a:t>Denna presentation är tänkt som en översikt över GPP och som en läsanvisning och ersätter inte grunddokumentet</a:t>
            </a:r>
          </a:p>
          <a:p>
            <a:r>
              <a:rPr lang="sv-SE" dirty="0"/>
              <a:t>Presentationen används för att introducera GPP för nyanställda och för de som inte tidigare har tagit del av GPP</a:t>
            </a:r>
          </a:p>
          <a:p>
            <a:r>
              <a:rPr lang="sv-SE" dirty="0"/>
              <a:t>Presentation kan också användas av övriga som vill få en överblick över GPP och pekar ut de viktigaste områdena där GPP kan användas i det dagliga arbetet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3427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2640D4-E536-0444-8876-A4AC43CAF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Syftet med svensk GPP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2ADBE8-AD22-0342-81B8-066C21629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rgbClr val="000000"/>
                </a:solidFill>
              </a:rPr>
              <a:t>GPP är en vägledning som syftar till att uppfylla de krav och förväntningar som finns på apoteken</a:t>
            </a:r>
          </a:p>
          <a:p>
            <a:r>
              <a:rPr lang="sv-SE" dirty="0">
                <a:solidFill>
                  <a:srgbClr val="000000"/>
                </a:solidFill>
              </a:rPr>
              <a:t>GPP understryker vikten av god kvalitet och hög patientsäkerhet</a:t>
            </a:r>
          </a:p>
          <a:p>
            <a:r>
              <a:rPr lang="sv-SE" dirty="0">
                <a:solidFill>
                  <a:srgbClr val="000000"/>
                </a:solidFill>
              </a:rPr>
              <a:t>GPP kompletterar författningar och ska vara styrande vid utveckling av apoteksverksamhet eller där författningar inte ger fullt stöd</a:t>
            </a:r>
          </a:p>
          <a:p>
            <a:r>
              <a:rPr lang="sv-SE" dirty="0">
                <a:solidFill>
                  <a:srgbClr val="000000"/>
                </a:solidFill>
              </a:rPr>
              <a:t>GPP ska främja en hållbar utveckling inom apoteksområdet</a:t>
            </a:r>
          </a:p>
        </p:txBody>
      </p:sp>
    </p:spTree>
    <p:extLst>
      <p:ext uri="{BB962C8B-B14F-4D97-AF65-F5344CB8AC3E}">
        <p14:creationId xmlns:p14="http://schemas.microsoft.com/office/powerpoint/2010/main" val="98387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58231395-5E76-C14F-A458-6A6887B61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dirty="0"/>
              <a:t>Målgrupper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04DB817F-0B3B-FE42-9FF8-D0725F3617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Medarbetare</a:t>
            </a:r>
            <a:r>
              <a:rPr lang="sv-SE" dirty="0"/>
              <a:t> – ska utifrån GPP:</a:t>
            </a:r>
          </a:p>
          <a:p>
            <a:pPr>
              <a:buFontTx/>
              <a:buChar char="-"/>
            </a:pPr>
            <a:r>
              <a:rPr lang="sv-SE" dirty="0"/>
              <a:t>Verka för säker och hållbar läkemedelsbehandling</a:t>
            </a:r>
          </a:p>
          <a:p>
            <a:pPr>
              <a:buFontTx/>
              <a:buChar char="-"/>
            </a:pPr>
            <a:r>
              <a:rPr lang="sv-SE" dirty="0"/>
              <a:t>Samverka med andra professioner</a:t>
            </a:r>
          </a:p>
          <a:p>
            <a:pPr>
              <a:buFontTx/>
              <a:buChar char="-"/>
            </a:pPr>
            <a:r>
              <a:rPr lang="sv-SE" dirty="0"/>
              <a:t>Utgå från patienten i centrum</a:t>
            </a:r>
          </a:p>
          <a:p>
            <a:pPr>
              <a:buFontTx/>
              <a:buChar char="-"/>
            </a:pPr>
            <a:r>
              <a:rPr lang="sv-SE" dirty="0"/>
              <a:t>Arbeta för samhällets bästa 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74FA845-1AE5-A742-83BC-995379663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sv-SE" b="1"/>
              <a:t>Ägare</a:t>
            </a:r>
            <a:r>
              <a:rPr lang="sv-SE"/>
              <a:t> och </a:t>
            </a:r>
            <a:r>
              <a:rPr lang="sv-SE" b="1"/>
              <a:t>tillståndsinnehavare</a:t>
            </a:r>
            <a:r>
              <a:rPr lang="sv-SE"/>
              <a:t>:</a:t>
            </a:r>
          </a:p>
          <a:p>
            <a:pPr>
              <a:buFontTx/>
              <a:buChar char="-"/>
            </a:pPr>
            <a:r>
              <a:rPr lang="sv-SE"/>
              <a:t>Se till att medarbetare kan ta det ansvar som GPP anger</a:t>
            </a:r>
          </a:p>
          <a:p>
            <a:pPr>
              <a:buFontTx/>
              <a:buChar char="-"/>
            </a:pPr>
            <a:r>
              <a:rPr lang="sv-SE"/>
              <a:t>Använda GPP inom ramen för verksamhetsstyrningen som en grund för att ta fram företagsinterna policyer och riktlinjer</a:t>
            </a:r>
          </a:p>
          <a:p>
            <a:pPr>
              <a:buFontTx/>
              <a:buChar char="-"/>
            </a:pPr>
            <a:endParaRPr lang="sv-SE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6285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32E9B6-341A-434F-A546-84742E651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Ansvar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6313A4A-BF2B-EA46-9096-4E20377EE6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480590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GPP förtydligar vilket ansvar olika funktioner har för att GPP ska få genomslag i verksamheten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GPP förtydligar också vilket ansvar respektive funktion har för kvalitet, patientsäkerhet, kompetens- och professionsutveckling</a:t>
            </a:r>
          </a:p>
        </p:txBody>
      </p:sp>
      <p:sp>
        <p:nvSpPr>
          <p:cNvPr id="6" name="Rundad rektangulär pratbubbla 5">
            <a:extLst>
              <a:ext uri="{FF2B5EF4-FFF2-40B4-BE49-F238E27FC236}">
                <a16:creationId xmlns:a16="http://schemas.microsoft.com/office/drawing/2014/main" id="{DD0BE9F6-7E4F-DA45-AF1C-63545A738C70}"/>
              </a:ext>
            </a:extLst>
          </p:cNvPr>
          <p:cNvSpPr/>
          <p:nvPr/>
        </p:nvSpPr>
        <p:spPr>
          <a:xfrm>
            <a:off x="7868611" y="291552"/>
            <a:ext cx="3591910" cy="2378076"/>
          </a:xfrm>
          <a:prstGeom prst="wedgeRoundRectCallout">
            <a:avLst>
              <a:gd name="adj1" fmla="val -20158"/>
              <a:gd name="adj2" fmla="val 49416"/>
              <a:gd name="adj3" fmla="val 16667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/>
              <a:t>Ansvarsfördelningen i apoteksverksamhet är noga reglerad i föreskrifter. GPP sätter in detta i ett större sammanhang, t.ex. när det gäller etiska frågeställningar och  ansvar för kompetensutveckling.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885FA250-99F1-7341-A92A-A294643CCF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7116" y="2743201"/>
            <a:ext cx="2374900" cy="3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74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5864F9-9CCA-514F-919A-C34E08193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Grunduppdrag</a:t>
            </a:r>
            <a:r>
              <a:rPr lang="sv-SE" b="1" dirty="0"/>
              <a:t> </a:t>
            </a:r>
            <a:r>
              <a:rPr lang="sv-SE" dirty="0"/>
              <a:t>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19B8E12-AD09-7943-BCE8-1D06F0F6A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7843"/>
            <a:ext cx="718239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Lager- och varuhantering </a:t>
            </a:r>
          </a:p>
          <a:p>
            <a:pPr lvl="1"/>
            <a:r>
              <a:rPr lang="sv-SE" dirty="0"/>
              <a:t>Hålla lager efter kundernas önskemål</a:t>
            </a:r>
          </a:p>
          <a:p>
            <a:pPr lvl="1"/>
            <a:r>
              <a:rPr lang="sv-SE" dirty="0"/>
              <a:t>Hantera situationen när ett läkemedel inte finns på lager</a:t>
            </a:r>
          </a:p>
          <a:p>
            <a:pPr lvl="1"/>
            <a:r>
              <a:rPr lang="sv-SE" dirty="0"/>
              <a:t>Säker hantering av varor på apoteket inklusive avvikelser och reklamationer</a:t>
            </a:r>
          </a:p>
          <a:p>
            <a:pPr marL="0" indent="0">
              <a:buNone/>
            </a:pPr>
            <a:r>
              <a:rPr lang="sv-SE" dirty="0"/>
              <a:t>Bedömningar vid expedition</a:t>
            </a:r>
          </a:p>
          <a:p>
            <a:pPr lvl="1"/>
            <a:r>
              <a:rPr lang="sv-SE" dirty="0"/>
              <a:t>Farmaceutens ansvar för kvalitetssäkring och korrigering</a:t>
            </a:r>
          </a:p>
          <a:p>
            <a:pPr lvl="1"/>
            <a:r>
              <a:rPr lang="sv-SE" dirty="0"/>
              <a:t>Vikten av dialog med patient</a:t>
            </a:r>
          </a:p>
          <a:p>
            <a:pPr lvl="1"/>
            <a:r>
              <a:rPr lang="sv-SE" dirty="0"/>
              <a:t>Användningen av beslutsstödsystem (tex. EES)</a:t>
            </a:r>
            <a:endParaRPr lang="sv-SE" sz="2400" dirty="0"/>
          </a:p>
        </p:txBody>
      </p:sp>
      <p:sp>
        <p:nvSpPr>
          <p:cNvPr id="5" name="Rektangel med rundade hörn 4">
            <a:extLst>
              <a:ext uri="{FF2B5EF4-FFF2-40B4-BE49-F238E27FC236}">
                <a16:creationId xmlns:a16="http://schemas.microsoft.com/office/drawing/2014/main" id="{21A0EAE3-7B9D-B943-B1B5-B13CC8AF2D5C}"/>
              </a:ext>
            </a:extLst>
          </p:cNvPr>
          <p:cNvSpPr/>
          <p:nvPr/>
        </p:nvSpPr>
        <p:spPr>
          <a:xfrm>
            <a:off x="9413631" y="184394"/>
            <a:ext cx="2532185" cy="1641231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/>
              <a:t>Säkerställa att konsumenten så snart det kan ske får tillgång till förordnade läkemedel och varor.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7DA37AB-7594-D444-9659-A048DAB0FA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6907" y="2095271"/>
            <a:ext cx="2794000" cy="37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25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5864F9-9CCA-514F-919A-C34E08193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Grunduppdrag 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19B8E12-AD09-7943-BCE8-1D06F0F6A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9342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Tillräcklig kunskap och kompetensnivå</a:t>
            </a:r>
          </a:p>
          <a:p>
            <a:pPr marL="0" indent="0">
              <a:buNone/>
            </a:pPr>
            <a:r>
              <a:rPr lang="sv-SE" dirty="0"/>
              <a:t>Informationskällor ska vara trovärdiga och evidensbaserade</a:t>
            </a:r>
          </a:p>
          <a:p>
            <a:pPr marL="0" indent="0">
              <a:buNone/>
            </a:pPr>
            <a:r>
              <a:rPr lang="sv-SE" dirty="0"/>
              <a:t>Anpassning till individen och uppmaning till dialog</a:t>
            </a:r>
          </a:p>
          <a:p>
            <a:pPr marL="0" indent="0">
              <a:buNone/>
            </a:pPr>
            <a:r>
              <a:rPr lang="sv-SE" dirty="0"/>
              <a:t>Kundmötet ska sättas in i sitt sammanhang i vårdkedjan</a:t>
            </a:r>
          </a:p>
          <a:p>
            <a:pPr marL="0" indent="0">
              <a:buNone/>
            </a:pPr>
            <a:r>
              <a:rPr lang="sv-SE" dirty="0"/>
              <a:t>Erbjudande om rådgivning vid e-handel</a:t>
            </a:r>
          </a:p>
          <a:p>
            <a:pPr marL="0" indent="0" algn="ctr">
              <a:buNone/>
            </a:pPr>
            <a:endParaRPr lang="sv-SE" sz="2000" dirty="0"/>
          </a:p>
        </p:txBody>
      </p:sp>
      <p:sp>
        <p:nvSpPr>
          <p:cNvPr id="6" name="Rektangel med rundade hörn 5">
            <a:extLst>
              <a:ext uri="{FF2B5EF4-FFF2-40B4-BE49-F238E27FC236}">
                <a16:creationId xmlns:a16="http://schemas.microsoft.com/office/drawing/2014/main" id="{01FA051C-0D33-8C4B-A874-0279615B940B}"/>
              </a:ext>
            </a:extLst>
          </p:cNvPr>
          <p:cNvSpPr/>
          <p:nvPr/>
        </p:nvSpPr>
        <p:spPr>
          <a:xfrm>
            <a:off x="9566031" y="213580"/>
            <a:ext cx="2391508" cy="1477108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sv-SE" dirty="0"/>
              <a:t>Ge sakkunnig och individuellt anpassad information och rådgivning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98343F04-BCF3-C246-90DC-26536B68DE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0204" y="2109666"/>
            <a:ext cx="2654300" cy="397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86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5864F9-9CCA-514F-919A-C34E08193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Grunduppdrag 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19B8E12-AD09-7943-BCE8-1D06F0F6A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8589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700" dirty="0"/>
              <a:t>Vikten av kommunikation för att säkerställa förståelsen för bytet</a:t>
            </a:r>
          </a:p>
          <a:p>
            <a:pPr marL="0" indent="0">
              <a:buNone/>
            </a:pPr>
            <a:r>
              <a:rPr lang="sv-SE" sz="2700" dirty="0"/>
              <a:t>Vikten av att lägga extra tid när det behövs</a:t>
            </a:r>
          </a:p>
          <a:p>
            <a:pPr marL="0" indent="0">
              <a:buNone/>
            </a:pPr>
            <a:r>
              <a:rPr lang="sv-SE" sz="2700" dirty="0"/>
              <a:t>Hänvisning till vägledning om möjlighet att motsätta sig byte</a:t>
            </a:r>
          </a:p>
          <a:p>
            <a:pPr marL="0" indent="0">
              <a:buNone/>
            </a:pPr>
            <a:r>
              <a:rPr lang="sv-SE" sz="2700" dirty="0"/>
              <a:t>Använda substansnamnet i kommunikationen </a:t>
            </a:r>
          </a:p>
          <a:p>
            <a:pPr marL="0" indent="0">
              <a:buNone/>
            </a:pPr>
            <a:endParaRPr lang="sv-SE" sz="2700" dirty="0"/>
          </a:p>
        </p:txBody>
      </p:sp>
      <p:sp>
        <p:nvSpPr>
          <p:cNvPr id="6" name="Rektangel med rundade hörn 5">
            <a:extLst>
              <a:ext uri="{FF2B5EF4-FFF2-40B4-BE49-F238E27FC236}">
                <a16:creationId xmlns:a16="http://schemas.microsoft.com/office/drawing/2014/main" id="{F515D17D-2389-2544-975E-EE7C0C418399}"/>
              </a:ext>
            </a:extLst>
          </p:cNvPr>
          <p:cNvSpPr/>
          <p:nvPr/>
        </p:nvSpPr>
        <p:spPr>
          <a:xfrm>
            <a:off x="9366738" y="230188"/>
            <a:ext cx="2602524" cy="1172307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sv-SE" dirty="0"/>
              <a:t>Genomföra och upplysa om utbyte av läkemedel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F7899E8-22D3-8E43-A516-7CF595F973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9131" y="1825625"/>
            <a:ext cx="2717800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93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6618DB-2502-4844-A7F1-7F4263E8E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Egenvård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D99DDB4-9FB2-3F40-9ABA-9A51D2D131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690688"/>
            <a:ext cx="5181600" cy="4351338"/>
          </a:xfrm>
        </p:spPr>
        <p:txBody>
          <a:bodyPr/>
          <a:lstStyle/>
          <a:p>
            <a:r>
              <a:rPr lang="sv-SE" dirty="0"/>
              <a:t>Rätt kompetens tillgänglig i egenvården</a:t>
            </a:r>
          </a:p>
          <a:p>
            <a:r>
              <a:rPr lang="sv-SE" dirty="0"/>
              <a:t>Vikten av korrekt rådgivning och hänvisning till sjukvård när det behövs</a:t>
            </a:r>
          </a:p>
          <a:p>
            <a:r>
              <a:rPr lang="sv-SE" dirty="0"/>
              <a:t>Uppmärksamhet mot felaktig läkemedelsanvändning</a:t>
            </a:r>
          </a:p>
          <a:p>
            <a:r>
              <a:rPr lang="sv-SE" dirty="0"/>
              <a:t>Stödja sjukvården när egenvård är en ordinerad behandling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A3EB66C-5DC5-8842-A429-C1361E700F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3327642"/>
            <a:ext cx="5181600" cy="2684585"/>
          </a:xfrm>
        </p:spPr>
        <p:txBody>
          <a:bodyPr/>
          <a:lstStyle/>
          <a:p>
            <a:r>
              <a:rPr lang="sv-SE" dirty="0"/>
              <a:t>Skriftlig information ska vara baserad på trovärdiga och evidensbaserade källor</a:t>
            </a:r>
          </a:p>
          <a:p>
            <a:r>
              <a:rPr lang="sv-SE" dirty="0"/>
              <a:t>Åtgärder för att förhindra felanvändning och felaktig försäljning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C3CB105-B3FA-A04C-9F78-57A7A68B2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4112" y="-63258"/>
            <a:ext cx="224790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95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814</Words>
  <Application>Microsoft Macintosh PowerPoint</Application>
  <PresentationFormat>Bredbild</PresentationFormat>
  <Paragraphs>97</Paragraphs>
  <Slides>13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Svensk GPP God apotekssed för apotek och sjukvårdsfarmaci i Sverige</vt:lpstr>
      <vt:lpstr>Om detta dokument</vt:lpstr>
      <vt:lpstr>Syftet med svensk GPP</vt:lpstr>
      <vt:lpstr>Målgrupper</vt:lpstr>
      <vt:lpstr>Ansvar</vt:lpstr>
      <vt:lpstr>Grunduppdrag 1</vt:lpstr>
      <vt:lpstr>Grunduppdrag 2</vt:lpstr>
      <vt:lpstr>Grunduppdrag 3</vt:lpstr>
      <vt:lpstr>Egenvård</vt:lpstr>
      <vt:lpstr>Utöver grunduppdraget</vt:lpstr>
      <vt:lpstr>Sjukvårdsfarmaci</vt:lpstr>
      <vt:lpstr>Hållbar utveckling</vt:lpstr>
      <vt:lpstr>Övriga avsnitt i Svensk GPP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Fredrik Boström</dc:creator>
  <cp:lastModifiedBy>Fredrik Boström</cp:lastModifiedBy>
  <cp:revision>20</cp:revision>
  <dcterms:created xsi:type="dcterms:W3CDTF">2019-08-20T06:39:38Z</dcterms:created>
  <dcterms:modified xsi:type="dcterms:W3CDTF">2019-09-06T09:08:26Z</dcterms:modified>
</cp:coreProperties>
</file>